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5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077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812927"/>
            <a:ext cx="31478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812927"/>
            <a:ext cx="31424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993075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6"/>
            <a:ext cx="9252346" cy="6858038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5923DEA-B91C-4EA4-9262-914DD834E910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A5F2984-A5CC-430C-9E25-CDAC7D445B72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84784"/>
            <a:ext cx="8999984" cy="1368152"/>
          </a:xfrm>
        </p:spPr>
        <p:txBody>
          <a:bodyPr/>
          <a:lstStyle/>
          <a:p>
            <a:pPr marL="182880" indent="0" algn="ctr">
              <a:buNone/>
            </a:pPr>
            <a:r>
              <a:rPr lang="pt-BR" sz="80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ivaldi" panose="03020602050506090804" pitchFamily="66" charset="0"/>
              </a:rPr>
              <a:t>Condomínio Residencial</a:t>
            </a:r>
            <a:endParaRPr lang="pt-BR" sz="6000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Vivaldi" panose="03020602050506090804" pitchFamily="66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51520" y="2924944"/>
            <a:ext cx="8506947" cy="108012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pt-BR" sz="11500" dirty="0">
                <a:solidFill>
                  <a:schemeClr val="bg1"/>
                </a:solidFill>
                <a:latin typeface="Vivaldi" panose="03020602050506090804" pitchFamily="66" charset="0"/>
              </a:rPr>
              <a:t>Home Resort</a:t>
            </a:r>
            <a:endParaRPr lang="pt-BR" sz="6600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06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56253"/>
            <a:ext cx="7125113" cy="924475"/>
          </a:xfrm>
        </p:spPr>
        <p:txBody>
          <a:bodyPr/>
          <a:lstStyle/>
          <a:p>
            <a:r>
              <a:rPr lang="pt-BR" sz="2800" dirty="0"/>
              <a:t>E.A.P.  - Estrutura Analítica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E:\GESTAO DE ESCOPO\MAPA MENTAL TRABALHO DE SA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530"/>
            <a:ext cx="9180512" cy="43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:\DGM ARQUITETOS\2012\OSCAR\PESQUISA\PARQUE\CARLOS BRATKE\0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" y="5140067"/>
            <a:ext cx="3049586" cy="17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:\DGM ARQUITETOS\2012\OSCAR\PESQUISA\PARQUE\CARLOS BRATKE\0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62" y="5129588"/>
            <a:ext cx="3068813" cy="1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:\DGM ARQUITETOS\2012\OSCAR\PESQUISA\PARQUE\CARLOS BRATKE\0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5140388"/>
            <a:ext cx="2952328" cy="17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5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2989791"/>
          </a:xfrm>
        </p:spPr>
        <p:txBody>
          <a:bodyPr/>
          <a:lstStyle/>
          <a:p>
            <a:r>
              <a:rPr lang="pt-BR" dirty="0"/>
              <a:t>Construir um condomínio fechado horizontal com conceito inovador na cidade de Cuiabá, que ofereça segurança, lazer, comodidade e praticidade aos condôminos. Resort residencial horizontal exclusivo com complexo de lazer, esportivo, aquático, SPA e com um baixo custo de condomínio.</a:t>
            </a:r>
          </a:p>
          <a:p>
            <a:endParaRPr lang="pt-BR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0" y="4868159"/>
            <a:ext cx="3347864" cy="200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 b="6836"/>
          <a:stretch>
            <a:fillRect/>
          </a:stretch>
        </p:blipFill>
        <p:spPr bwMode="auto">
          <a:xfrm>
            <a:off x="3419872" y="4896802"/>
            <a:ext cx="3096344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 t="5650" r="29832" b="4265"/>
          <a:stretch>
            <a:fillRect/>
          </a:stretch>
        </p:blipFill>
        <p:spPr bwMode="auto">
          <a:xfrm>
            <a:off x="6588224" y="4896802"/>
            <a:ext cx="2555776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290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4930710" cy="924475"/>
          </a:xfrm>
        </p:spPr>
        <p:txBody>
          <a:bodyPr/>
          <a:lstStyle/>
          <a:p>
            <a:r>
              <a:rPr lang="pt-BR" dirty="0"/>
              <a:t>Justificativa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717681"/>
            <a:ext cx="7595005" cy="2935455"/>
          </a:xfrm>
        </p:spPr>
        <p:txBody>
          <a:bodyPr/>
          <a:lstStyle/>
          <a:p>
            <a:r>
              <a:rPr lang="pt-BR" dirty="0"/>
              <a:t>Com a evolução natural de uma capital, Cuiabá vem em crescimento populacional acelerado, consequentemente aumento da violência urbana e transito caótico, assim a população acaba sendo restringida a suas casas sem novas opções de lazer e descanso.  </a:t>
            </a:r>
          </a:p>
          <a:p>
            <a:r>
              <a:rPr lang="pt-BR" dirty="0"/>
              <a:t>Dessa forma é proposto um novo conceito de morar.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0" y="4868159"/>
            <a:ext cx="3347864" cy="200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 b="6836"/>
          <a:stretch>
            <a:fillRect/>
          </a:stretch>
        </p:blipFill>
        <p:spPr bwMode="auto">
          <a:xfrm>
            <a:off x="3419872" y="4896802"/>
            <a:ext cx="3096344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 t="5650" r="29832" b="4265"/>
          <a:stretch>
            <a:fillRect/>
          </a:stretch>
        </p:blipFill>
        <p:spPr bwMode="auto">
          <a:xfrm>
            <a:off x="6588224" y="4896802"/>
            <a:ext cx="2555776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86413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3205815"/>
          </a:xfrm>
        </p:spPr>
        <p:txBody>
          <a:bodyPr/>
          <a:lstStyle/>
          <a:p>
            <a:r>
              <a:rPr lang="pt-BR" dirty="0"/>
              <a:t>Projetar, construir e entregar um condomínio horizontal fechado, localizado no bairro </a:t>
            </a:r>
            <a:r>
              <a:rPr lang="pt-BR" dirty="0" err="1"/>
              <a:t>Sta</a:t>
            </a:r>
            <a:r>
              <a:rPr lang="pt-BR" dirty="0"/>
              <a:t> Rosa - Cuiabá, com 400 lotes residenciais e área comum de lazer com 5000 m², conforme projeto arquitetônico a ser desenvolvido e aprovado.</a:t>
            </a:r>
          </a:p>
          <a:p>
            <a:r>
              <a:rPr lang="pt-BR" dirty="0"/>
              <a:t>No prazo de 30 meses e com investimento máximo de 40 milhões de reais.</a:t>
            </a:r>
          </a:p>
          <a:p>
            <a:endParaRPr lang="pt-BR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0" y="4868159"/>
            <a:ext cx="3347864" cy="200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 b="6836"/>
          <a:stretch>
            <a:fillRect/>
          </a:stretch>
        </p:blipFill>
        <p:spPr bwMode="auto">
          <a:xfrm>
            <a:off x="3419872" y="4896802"/>
            <a:ext cx="3096344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 t="5650" r="29832" b="4265"/>
          <a:stretch>
            <a:fillRect/>
          </a:stretch>
        </p:blipFill>
        <p:spPr bwMode="auto">
          <a:xfrm>
            <a:off x="6588224" y="4896802"/>
            <a:ext cx="2555776" cy="198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68882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Resumida do Escopo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212" y="1628800"/>
            <a:ext cx="7125112" cy="332222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pt-BR" dirty="0"/>
              <a:t>Será elaborado estudo de mercado para definição do Terreno a ser implantado.</a:t>
            </a:r>
          </a:p>
          <a:p>
            <a:pPr lvl="0"/>
            <a:r>
              <a:rPr lang="pt-BR" dirty="0"/>
              <a:t>Serão terceirizados os serviços de Elaboração de Projetos de Arquitetura e Complementares; Elaboração de planilha orçamentária e cronograma físico-financeiro e Execução da Obra e Marketing/Vendas.</a:t>
            </a:r>
          </a:p>
          <a:p>
            <a:pPr lvl="0"/>
            <a:r>
              <a:rPr lang="pt-BR" dirty="0"/>
              <a:t>O projeto Executivo de Arquitetura será divido em 4 fases de entrega condicionadas a aprovação.</a:t>
            </a:r>
          </a:p>
          <a:p>
            <a:pPr lvl="0"/>
            <a:r>
              <a:rPr lang="pt-BR" dirty="0"/>
              <a:t>Os projetos Executivos Complementares serão divididos em 2 fases de entrega condicionadas a aprovação. </a:t>
            </a:r>
          </a:p>
          <a:p>
            <a:pPr lvl="0"/>
            <a:r>
              <a:rPr lang="pt-BR" dirty="0"/>
              <a:t>Para a execução da obra, os serviços serão terceirizados, com execução simultânea do loteamento com as áreas comuns; </a:t>
            </a:r>
          </a:p>
          <a:p>
            <a:r>
              <a:rPr lang="pt-BR" dirty="0"/>
              <a:t>Para o Marketing/vendas será definida a Política Comercial para dar andamento na contratação de empresa especializada. </a:t>
            </a:r>
          </a:p>
        </p:txBody>
      </p:sp>
      <p:pic>
        <p:nvPicPr>
          <p:cNvPr id="4" name="Picture 4" descr="G:\DGM ARQUITETOS\2012\OSCAR\PESQUISA\PARQUE\CARLOS BRATKE\0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" y="5140067"/>
            <a:ext cx="3049586" cy="17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G:\DGM ARQUITETOS\2012\OSCAR\PESQUISA\PARQUE\CARLOS BRATKE\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62" y="5129588"/>
            <a:ext cx="3068813" cy="1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:\DGM ARQUITETOS\2012\OSCAR\PESQUISA\PARQUE\CARLOS BRATKE\0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5140388"/>
            <a:ext cx="2952328" cy="17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62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Entregas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091102"/>
              </p:ext>
            </p:extLst>
          </p:nvPr>
        </p:nvGraphicFramePr>
        <p:xfrm>
          <a:off x="899592" y="1755076"/>
          <a:ext cx="4752528" cy="42338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0549">
                <a:tc>
                  <a:txBody>
                    <a:bodyPr/>
                    <a:lstStyle/>
                    <a:p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i="1" dirty="0">
                          <a:effectLst/>
                          <a:latin typeface="Arial"/>
                          <a:ea typeface="Times New Roman"/>
                        </a:rPr>
                        <a:t>Plano de gerenciamento</a:t>
                      </a:r>
                      <a:r>
                        <a:rPr lang="pt-BR" sz="1400" i="1" baseline="0" dirty="0">
                          <a:effectLst/>
                          <a:latin typeface="Arial"/>
                          <a:ea typeface="Times New Roman"/>
                        </a:rPr>
                        <a:t> do projeto</a:t>
                      </a:r>
                      <a:endParaRPr lang="pt-BR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i="1" dirty="0">
                          <a:effectLst/>
                          <a:latin typeface="Arial"/>
                          <a:ea typeface="Times New Roman"/>
                        </a:rPr>
                        <a:t>Estudo de Viabilidade</a:t>
                      </a:r>
                      <a:endParaRPr lang="pt-BR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400" i="1" dirty="0">
                          <a:effectLst/>
                          <a:latin typeface="Arial"/>
                          <a:ea typeface="Times New Roman"/>
                        </a:rPr>
                        <a:t>Documentação Técnica</a:t>
                      </a:r>
                      <a:endParaRPr lang="pt-BR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r>
                        <a:rPr lang="pt-BR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Aquisições de Insumos</a:t>
                      </a:r>
                    </a:p>
                    <a:p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Aquisições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 de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serviços</a:t>
                      </a:r>
                      <a:r>
                        <a:rPr lang="en-US" sz="1400" i="1" kern="1200" baseline="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 </a:t>
                      </a:r>
                      <a:r>
                        <a:rPr lang="en-US" sz="1400" i="1" kern="1200" baseline="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terceirizados</a:t>
                      </a:r>
                      <a:endParaRPr lang="pt-BR" sz="1400" i="1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Times New Roman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r>
                        <a:rPr lang="pt-BR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Projetos Executivos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r>
                        <a:rPr lang="pt-BR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Obra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r>
                        <a:rPr lang="pt-BR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Marketing Comercial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67">
                <a:tc>
                  <a:txBody>
                    <a:bodyPr/>
                    <a:lstStyle/>
                    <a:p>
                      <a:r>
                        <a:rPr lang="pt-BR" sz="1400" i="1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Times New Roman"/>
                          <a:cs typeface="+mn-cs"/>
                        </a:rPr>
                        <a:t>Relatórios finais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2" descr="D:\REGIAO CENTRO-OESTE\FLAMBOYANT\FLAMBOYANT - FOTO 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6" t="2" r="22873" b="18346"/>
          <a:stretch/>
        </p:blipFill>
        <p:spPr bwMode="auto">
          <a:xfrm>
            <a:off x="5940152" y="1717681"/>
            <a:ext cx="3107482" cy="420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04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Exclusões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3277823"/>
          </a:xfrm>
        </p:spPr>
        <p:txBody>
          <a:bodyPr/>
          <a:lstStyle/>
          <a:p>
            <a:r>
              <a:rPr lang="pt-BR" dirty="0"/>
              <a:t>Sistema de câmeras voltados para os lotes; </a:t>
            </a:r>
          </a:p>
          <a:p>
            <a:r>
              <a:rPr lang="pt-BR" dirty="0"/>
              <a:t>Construção e fiscalização das obras particulares dos condôminos;</a:t>
            </a:r>
          </a:p>
          <a:p>
            <a:r>
              <a:rPr lang="pt-BR" dirty="0"/>
              <a:t>Mobiliário do salão de festas; </a:t>
            </a:r>
          </a:p>
          <a:p>
            <a:r>
              <a:rPr lang="pt-BR" dirty="0"/>
              <a:t>Material de consumo esportivo.</a:t>
            </a:r>
          </a:p>
        </p:txBody>
      </p:sp>
      <p:pic>
        <p:nvPicPr>
          <p:cNvPr id="4" name="Picture 4" descr="G:\DGM ARQUITETOS\2012\OSCAR\PESQUISA\PARQUE\CARLOS BRATKE\0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" y="5140067"/>
            <a:ext cx="3049586" cy="17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G:\DGM ARQUITETOS\2012\OSCAR\PESQUISA\PARQUE\CARLOS BRATKE\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62" y="5129588"/>
            <a:ext cx="3068813" cy="1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:\DGM ARQUITETOS\2012\OSCAR\PESQUISA\PARQUE\CARLOS BRATKE\0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5140388"/>
            <a:ext cx="2952328" cy="17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0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3205815"/>
          </a:xfrm>
        </p:spPr>
        <p:txBody>
          <a:bodyPr/>
          <a:lstStyle/>
          <a:p>
            <a:r>
              <a:rPr lang="pt-BR" dirty="0"/>
              <a:t>O plano diretor do município de Cuiabá</a:t>
            </a:r>
          </a:p>
          <a:p>
            <a:r>
              <a:rPr lang="pt-BR" dirty="0"/>
              <a:t>Projetos e obras dos condôminos só serão aceitos perante a aprovação da equipe de fiscalização do condomínio conforme diretrizes do Manual de Construção “</a:t>
            </a:r>
            <a:r>
              <a:rPr lang="pt-BR" i="1" dirty="0"/>
              <a:t>Home Resort”;</a:t>
            </a:r>
          </a:p>
          <a:p>
            <a:r>
              <a:rPr lang="pt-BR" dirty="0"/>
              <a:t>Respeitar o orçamento de R$40.000.000,00;</a:t>
            </a:r>
          </a:p>
          <a:p>
            <a:r>
              <a:rPr lang="pt-BR" dirty="0"/>
              <a:t>Entrega em 01.03.2019;</a:t>
            </a:r>
          </a:p>
          <a:p>
            <a:r>
              <a:rPr lang="pt-BR" dirty="0"/>
              <a:t>Valor do condomínio fixado em R$400,00; </a:t>
            </a:r>
          </a:p>
        </p:txBody>
      </p:sp>
      <p:pic>
        <p:nvPicPr>
          <p:cNvPr id="4" name="Picture 4" descr="G:\DGM ARQUITETOS\2012\OSCAR\PESQUISA\PARQUE\CARLOS BRATKE\0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" y="5140067"/>
            <a:ext cx="3049586" cy="17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G:\DGM ARQUITETOS\2012\OSCAR\PESQUISA\PARQUE\CARLOS BRATKE\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62" y="5129588"/>
            <a:ext cx="3068813" cy="1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:\DGM ARQUITETOS\2012\OSCAR\PESQUISA\PARQUE\CARLOS BRATKE\0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5140388"/>
            <a:ext cx="2952328" cy="17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2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Premissas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3133807"/>
          </a:xfrm>
        </p:spPr>
        <p:txBody>
          <a:bodyPr/>
          <a:lstStyle/>
          <a:p>
            <a:r>
              <a:rPr lang="pt-BR" dirty="0"/>
              <a:t>O projeto seja iniciado em 01.09.2014; </a:t>
            </a:r>
          </a:p>
          <a:p>
            <a:r>
              <a:rPr lang="pt-BR" dirty="0"/>
              <a:t>As empresas terceirizadas estarão sediadas na cidade de Cuiabá e disponíveis para contratação; </a:t>
            </a:r>
          </a:p>
          <a:p>
            <a:r>
              <a:rPr lang="pt-BR" dirty="0"/>
              <a:t>A cidade de Cuiabá possua mão-de-obra especializada para elaboração dos projetos, execução de obras e marketing comercial; </a:t>
            </a:r>
          </a:p>
        </p:txBody>
      </p:sp>
      <p:pic>
        <p:nvPicPr>
          <p:cNvPr id="4" name="Picture 4" descr="G:\DGM ARQUITETOS\2012\OSCAR\PESQUISA\PARQUE\CARLOS BRATKE\0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" y="5140067"/>
            <a:ext cx="3049586" cy="17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G:\DGM ARQUITETOS\2012\OSCAR\PESQUISA\PARQUE\CARLOS BRATKE\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62" y="5129588"/>
            <a:ext cx="3068813" cy="17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:\DGM ARQUITETOS\2012\OSCAR\PESQUISA\PARQUE\CARLOS BRATKE\0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5140388"/>
            <a:ext cx="2952328" cy="171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50210"/>
      </p:ext>
    </p:extLst>
  </p:cSld>
  <p:clrMapOvr>
    <a:masterClrMapping/>
  </p:clrMapOvr>
</p:sld>
</file>

<file path=ppt/theme/theme1.xml><?xml version="1.0" encoding="utf-8"?>
<a:theme xmlns:a="http://schemas.openxmlformats.org/drawingml/2006/main" name="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TC102455596[[fn=Primavera]]</Template>
  <TotalTime>87</TotalTime>
  <Words>452</Words>
  <Application>Microsoft Office PowerPoint</Application>
  <PresentationFormat>Apresentação na tela (4:3)</PresentationFormat>
  <Paragraphs>43</Paragraphs>
  <Slides>10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Georgia</vt:lpstr>
      <vt:lpstr>Times New Roman</vt:lpstr>
      <vt:lpstr>Verdana</vt:lpstr>
      <vt:lpstr>Vivaldi</vt:lpstr>
      <vt:lpstr>Wingdings 2</vt:lpstr>
      <vt:lpstr>Spring</vt:lpstr>
      <vt:lpstr>Condomínio Residencial</vt:lpstr>
      <vt:lpstr>Descrição do Projeto</vt:lpstr>
      <vt:lpstr>Justificativa do Projeto</vt:lpstr>
      <vt:lpstr>Objetivos do Projeto</vt:lpstr>
      <vt:lpstr>Descrição Resumida do Escopo</vt:lpstr>
      <vt:lpstr>Principais Entregas</vt:lpstr>
      <vt:lpstr>Exclusões do Projeto</vt:lpstr>
      <vt:lpstr>Restrições do Projeto</vt:lpstr>
      <vt:lpstr>Premissas do Projeto</vt:lpstr>
      <vt:lpstr>E.A.P.  - Estrutura Analítica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Condomínio Residencial</dc:title>
  <dc:creator>MARIANNA SOUZA CARVALHO</dc:creator>
  <cp:lastModifiedBy>maurosotille</cp:lastModifiedBy>
  <cp:revision>12</cp:revision>
  <dcterms:created xsi:type="dcterms:W3CDTF">2014-08-17T13:27:38Z</dcterms:created>
  <dcterms:modified xsi:type="dcterms:W3CDTF">2019-04-26T23:20:36Z</dcterms:modified>
</cp:coreProperties>
</file>